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7" r:id="rId6"/>
  </p:sldIdLst>
  <p:sldSz cx="28803600" cy="43205400"/>
  <p:notesSz cx="6669088" cy="9926638"/>
  <p:defaultTextStyle>
    <a:defPPr>
      <a:defRPr lang="de-DE"/>
    </a:defPPr>
    <a:lvl1pPr marL="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751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503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5254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7006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757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>
          <p15:clr>
            <a:srgbClr val="A4A3A4"/>
          </p15:clr>
        </p15:guide>
        <p15:guide id="2" pos="117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7DB7"/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296" autoAdjust="0"/>
    <p:restoredTop sz="94660"/>
  </p:normalViewPr>
  <p:slideViewPr>
    <p:cSldViewPr snapToGrid="0" snapToObjects="1">
      <p:cViewPr varScale="1">
        <p:scale>
          <a:sx n="19" d="100"/>
          <a:sy n="19" d="100"/>
        </p:scale>
        <p:origin x="3648" y="150"/>
      </p:cViewPr>
      <p:guideLst>
        <p:guide orient="horz" pos="13609"/>
        <p:guide pos="117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180" y="10081265"/>
            <a:ext cx="25923240" cy="285135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40180" y="40045009"/>
            <a:ext cx="6720840" cy="2300288"/>
          </a:xfrm>
          <a:prstGeom prst="rect">
            <a:avLst/>
          </a:prstGeom>
        </p:spPr>
        <p:txBody>
          <a:bodyPr/>
          <a:lstStyle/>
          <a:p>
            <a:fld id="{54359A1E-AC9B-4749-A857-9DFCE3C3BF61}" type="datetimeFigureOut">
              <a:rPr lang="de-DE" smtClean="0"/>
              <a:t>03.06.2021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841230" y="40045009"/>
            <a:ext cx="9121140" cy="230028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0642580" y="40045009"/>
            <a:ext cx="6720840" cy="2300288"/>
          </a:xfrm>
          <a:prstGeom prst="rect">
            <a:avLst/>
          </a:prstGeom>
        </p:spPr>
        <p:txBody>
          <a:bodyPr/>
          <a:lstStyle/>
          <a:p>
            <a:fld id="{F37C75C8-D76F-DC45-B8DE-2C192F8F57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47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39389" y="977542"/>
            <a:ext cx="22919113" cy="8009344"/>
          </a:xfrm>
          <a:prstGeom prst="rect">
            <a:avLst/>
          </a:prstGeom>
          <a:solidFill>
            <a:srgbClr val="007DB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-1" y="977542"/>
            <a:ext cx="900000" cy="799094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54568" y="1798563"/>
            <a:ext cx="20031053" cy="460268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idx="1"/>
          </p:nvPr>
        </p:nvSpPr>
        <p:spPr>
          <a:xfrm>
            <a:off x="2154568" y="6858325"/>
            <a:ext cx="20031053" cy="144119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pPr lvl="4"/>
            <a:r>
              <a:rPr lang="de-CH" dirty="0" smtClean="0"/>
              <a:t>Untertitel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32760228" y="2930505"/>
            <a:ext cx="914400" cy="1097135"/>
          </a:xfrm>
          <a:prstGeom prst="rect">
            <a:avLst/>
          </a:prstGeom>
          <a:noFill/>
        </p:spPr>
        <p:txBody>
          <a:bodyPr wrap="none" tIns="0" rIns="0" bIns="0" rtlCol="0" anchor="b" anchorCtr="0">
            <a:noAutofit/>
          </a:bodyPr>
          <a:lstStyle/>
          <a:p>
            <a:endParaRPr lang="de-DE" sz="5500" dirty="0" smtClean="0">
              <a:solidFill>
                <a:srgbClr val="FFFFFE"/>
              </a:solidFill>
              <a:latin typeface="Georgia"/>
              <a:cs typeface="Georgia"/>
            </a:endParaRPr>
          </a:p>
        </p:txBody>
      </p:sp>
      <p:pic>
        <p:nvPicPr>
          <p:cNvPr id="11" name="Bild 8" descr="KSW_2-zeilig_A4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6272" y="969057"/>
            <a:ext cx="2974754" cy="204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1851751" rtl="0" eaLnBrk="1" latinLnBrk="0" hangingPunct="1">
        <a:spcBef>
          <a:spcPct val="0"/>
        </a:spcBef>
        <a:buNone/>
        <a:defRPr sz="7000" b="1" i="0" kern="1200">
          <a:solidFill>
            <a:srgbClr val="FFFFFE"/>
          </a:solidFill>
          <a:latin typeface="Verdana"/>
          <a:ea typeface="+mj-ea"/>
          <a:cs typeface="Verdana"/>
        </a:defRPr>
      </a:lvl1pPr>
    </p:titleStyle>
    <p:bodyStyle>
      <a:lvl1pPr marL="1388814" indent="-1388814" algn="l" defTabSz="1851751" rtl="0" eaLnBrk="1" latinLnBrk="0" hangingPunct="1">
        <a:spcBef>
          <a:spcPct val="20000"/>
        </a:spcBef>
        <a:buFont typeface="Arial"/>
        <a:buChar char="•"/>
        <a:defRPr sz="13000" kern="1200">
          <a:solidFill>
            <a:schemeClr val="tx1"/>
          </a:solidFill>
          <a:latin typeface="Georgia"/>
          <a:ea typeface="+mn-ea"/>
          <a:cs typeface="Georgia"/>
        </a:defRPr>
      </a:lvl1pPr>
      <a:lvl2pPr marL="3009096" indent="-1157345" algn="l" defTabSz="1851751" rtl="0" eaLnBrk="1" latinLnBrk="0" hangingPunct="1">
        <a:spcBef>
          <a:spcPct val="20000"/>
        </a:spcBef>
        <a:buFont typeface="Arial"/>
        <a:buChar char="–"/>
        <a:defRPr sz="11300" kern="1200">
          <a:solidFill>
            <a:schemeClr val="tx1"/>
          </a:solidFill>
          <a:latin typeface="Georgia"/>
          <a:ea typeface="+mn-ea"/>
          <a:cs typeface="Georgia"/>
        </a:defRPr>
      </a:lvl2pPr>
      <a:lvl3pPr marL="4629379" indent="-925876" algn="l" defTabSz="1851751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Georgia"/>
          <a:ea typeface="+mn-ea"/>
          <a:cs typeface="Georgia"/>
        </a:defRPr>
      </a:lvl3pPr>
      <a:lvl4pPr marL="6481130" indent="-925876" algn="l" defTabSz="1851751" rtl="0" eaLnBrk="1" latinLnBrk="0" hangingPunct="1">
        <a:spcBef>
          <a:spcPct val="20000"/>
        </a:spcBef>
        <a:buFont typeface="Arial"/>
        <a:buChar char="–"/>
        <a:defRPr sz="8100" kern="1200">
          <a:solidFill>
            <a:schemeClr val="tx1"/>
          </a:solidFill>
          <a:latin typeface="Georgia"/>
          <a:ea typeface="+mn-ea"/>
          <a:cs typeface="Georgia"/>
        </a:defRPr>
      </a:lvl4pPr>
      <a:lvl5pPr marL="0" indent="0" algn="l" defTabSz="1851751" rtl="0" eaLnBrk="1" latinLnBrk="0" hangingPunct="1">
        <a:spcBef>
          <a:spcPts val="0"/>
        </a:spcBef>
        <a:buFont typeface="Arial"/>
        <a:buNone/>
        <a:defRPr sz="5500" kern="1200">
          <a:solidFill>
            <a:srgbClr val="FFFFFE"/>
          </a:solidFill>
          <a:latin typeface="Georgia"/>
          <a:ea typeface="+mn-ea"/>
          <a:cs typeface="Georgia"/>
        </a:defRPr>
      </a:lvl5pPr>
      <a:lvl6pPr marL="10184633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 txBox="1">
            <a:spLocks/>
          </p:cNvSpPr>
          <p:nvPr/>
        </p:nvSpPr>
        <p:spPr>
          <a:xfrm>
            <a:off x="2154564" y="1540646"/>
            <a:ext cx="20577419" cy="4738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851751" rtl="0" eaLnBrk="1" latinLnBrk="0" hangingPunct="1">
              <a:spcBef>
                <a:spcPct val="0"/>
              </a:spcBef>
              <a:buNone/>
              <a:defRPr sz="7000" b="1" i="0" kern="1200">
                <a:solidFill>
                  <a:srgbClr val="FFFFFE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de-DE" dirty="0" smtClean="0">
                <a:latin typeface="+mn-lt"/>
              </a:rPr>
              <a:t>Eine </a:t>
            </a:r>
            <a:r>
              <a:rPr lang="de-DE" dirty="0" err="1" smtClean="0">
                <a:latin typeface="+mn-lt"/>
              </a:rPr>
              <a:t>Posteraktion</a:t>
            </a:r>
            <a:r>
              <a:rPr lang="de-DE" dirty="0" smtClean="0">
                <a:latin typeface="+mn-lt"/>
              </a:rPr>
              <a:t> des Fachteams DM zu den 5 geriatrischen </a:t>
            </a:r>
            <a:r>
              <a:rPr lang="de-DE" dirty="0" err="1" smtClean="0">
                <a:latin typeface="+mn-lt"/>
              </a:rPr>
              <a:t>No-Go's</a:t>
            </a:r>
            <a:r>
              <a:rPr lang="de-DE" dirty="0" smtClean="0">
                <a:latin typeface="+mn-lt"/>
              </a:rPr>
              <a:t> der Pflege</a:t>
            </a:r>
          </a:p>
          <a:p>
            <a:endParaRPr lang="de-DE" sz="4800" dirty="0" smtClean="0">
              <a:latin typeface="+mn-lt"/>
            </a:endParaRPr>
          </a:p>
          <a:p>
            <a:r>
              <a:rPr lang="de-DE" sz="4800" b="0" dirty="0" smtClean="0">
                <a:latin typeface="+mn-lt"/>
              </a:rPr>
              <a:t>Auswertung der evidenzbasierten Interventionen zur Unterstützung der Urinausscheidung bei älteren Menschen</a:t>
            </a:r>
            <a:endParaRPr lang="de-DE" b="0" dirty="0">
              <a:latin typeface="+mn-lt"/>
            </a:endParaRPr>
          </a:p>
          <a:p>
            <a:endParaRPr lang="de-DE" b="0" dirty="0">
              <a:latin typeface="+mn-lt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154564" y="7241193"/>
            <a:ext cx="20917950" cy="923330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/>
          <a:p>
            <a:r>
              <a:rPr lang="de-DE" sz="6000" b="1" dirty="0" smtClean="0">
                <a:solidFill>
                  <a:srgbClr val="FFFFF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Fachteam DM</a:t>
            </a:r>
            <a:endParaRPr lang="de-DE" sz="6000" b="1" dirty="0">
              <a:solidFill>
                <a:srgbClr val="FFFFF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901"/>
          <p:cNvSpPr>
            <a:spLocks noChangeArrowheads="1"/>
          </p:cNvSpPr>
          <p:nvPr/>
        </p:nvSpPr>
        <p:spPr bwMode="auto">
          <a:xfrm>
            <a:off x="1571384" y="10750389"/>
            <a:ext cx="10065047" cy="432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05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1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1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9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e-DE" altLang="de-DE" sz="5000" baseline="30000" dirty="0">
              <a:latin typeface="Bell Gothic Light" pitchFamily="2" charset="0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de-DE" altLang="de-DE" sz="5400" baseline="30000" dirty="0">
              <a:latin typeface="Bell Gothic Black" pitchFamily="2" charset="0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de-DE" altLang="de-DE" sz="5000" baseline="30000" dirty="0">
              <a:latin typeface="Bell Gothic Light" pitchFamily="2" charset="0"/>
              <a:ea typeface="+mn-ea"/>
            </a:endParaRPr>
          </a:p>
        </p:txBody>
      </p:sp>
      <p:sp>
        <p:nvSpPr>
          <p:cNvPr id="23" name="Rectangle 901"/>
          <p:cNvSpPr>
            <a:spLocks noChangeArrowheads="1"/>
          </p:cNvSpPr>
          <p:nvPr/>
        </p:nvSpPr>
        <p:spPr bwMode="auto">
          <a:xfrm>
            <a:off x="1571384" y="16310452"/>
            <a:ext cx="20608630" cy="799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05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1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1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9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e-DE" altLang="de-DE" sz="5400" baseline="30000" dirty="0">
              <a:latin typeface="Bell Gothic Black" pitchFamily="2" charset="0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de-DE" altLang="de-DE" sz="5000" baseline="30000" dirty="0">
              <a:latin typeface="Bell Gothic Light" pitchFamily="2" charset="0"/>
              <a:ea typeface="+mn-ea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1325883" y="20131296"/>
            <a:ext cx="23956848" cy="1717733"/>
          </a:xfrm>
          <a:prstGeom prst="rect">
            <a:avLst/>
          </a:prstGeom>
          <a:solidFill>
            <a:srgbClr val="92D050"/>
          </a:solidFill>
        </p:spPr>
        <p:txBody>
          <a:bodyPr wrap="square" lIns="288000" tIns="180000" rIns="180000" bIns="180000">
            <a:spAutoFit/>
          </a:bodyPr>
          <a:lstStyle/>
          <a:p>
            <a:pPr>
              <a:defRPr/>
            </a:pPr>
            <a:r>
              <a:rPr lang="de-CH" altLang="de-DE" sz="4400" dirty="0" smtClean="0">
                <a:solidFill>
                  <a:srgbClr val="000000"/>
                </a:solidFill>
                <a:cs typeface="Calibri Light" panose="020F0302020204030204" pitchFamily="34" charset="0"/>
              </a:rPr>
              <a:t>1</a:t>
            </a:r>
            <a:r>
              <a:rPr lang="de-CH" altLang="de-DE" sz="4400" dirty="0" smtClean="0">
                <a:solidFill>
                  <a:srgbClr val="000000"/>
                </a:solidFill>
                <a:cs typeface="Georgia"/>
              </a:rPr>
              <a:t>. </a:t>
            </a:r>
            <a:r>
              <a:rPr lang="de-CH" altLang="de-DE" sz="4400" dirty="0" smtClean="0">
                <a:solidFill>
                  <a:srgbClr val="000000"/>
                </a:solidFill>
                <a:cs typeface="Calibri Light" panose="020F0302020204030204" pitchFamily="34" charset="0"/>
              </a:rPr>
              <a:t>Durch </a:t>
            </a:r>
            <a:r>
              <a:rPr lang="de-CH" altLang="de-DE" sz="4400" dirty="0">
                <a:solidFill>
                  <a:srgbClr val="000000"/>
                </a:solidFill>
                <a:cs typeface="Calibri Light" panose="020F0302020204030204" pitchFamily="34" charset="0"/>
              </a:rPr>
              <a:t>die Fachinputs bin ich zum Thema </a:t>
            </a:r>
            <a:r>
              <a:rPr lang="de-CH" altLang="de-DE" sz="4400" dirty="0" smtClean="0">
                <a:solidFill>
                  <a:srgbClr val="000000"/>
                </a:solidFill>
                <a:cs typeface="Calibri Light" panose="020F0302020204030204" pitchFamily="34" charset="0"/>
              </a:rPr>
              <a:t>"evidenzbasierte </a:t>
            </a:r>
            <a:r>
              <a:rPr lang="de-CH" altLang="de-DE" sz="4400" dirty="0">
                <a:solidFill>
                  <a:srgbClr val="000000"/>
                </a:solidFill>
                <a:cs typeface="Calibri Light" panose="020F0302020204030204" pitchFamily="34" charset="0"/>
              </a:rPr>
              <a:t>Interventionen zur Unterstützung der Urinausscheidung bei älteren Menschen" sensibilisiert worden?</a:t>
            </a:r>
            <a:endParaRPr lang="en-US" altLang="de-DE" sz="4400" dirty="0">
              <a:solidFill>
                <a:srgbClr val="000000"/>
              </a:solidFill>
              <a:cs typeface="Calibri Light" panose="020F0302020204030204" pitchFamily="34" charset="0"/>
            </a:endParaRPr>
          </a:p>
        </p:txBody>
      </p:sp>
      <p:sp>
        <p:nvSpPr>
          <p:cNvPr id="29" name="Rectangle 901"/>
          <p:cNvSpPr>
            <a:spLocks noChangeArrowheads="1"/>
          </p:cNvSpPr>
          <p:nvPr/>
        </p:nvSpPr>
        <p:spPr bwMode="auto">
          <a:xfrm>
            <a:off x="13842361" y="32923281"/>
            <a:ext cx="10580838" cy="790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05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1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1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9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9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de-DE" altLang="de-DE" sz="3500" b="1" dirty="0" smtClean="0">
              <a:solidFill>
                <a:srgbClr val="007DB7"/>
              </a:solidFill>
              <a:latin typeface="Verdana"/>
              <a:ea typeface="+mn-ea"/>
              <a:cs typeface="Verdana"/>
            </a:endParaRPr>
          </a:p>
          <a:p>
            <a:pPr marL="685800" indent="-6858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de-DE" sz="3000" dirty="0" smtClean="0">
              <a:latin typeface="Georgia"/>
              <a:ea typeface="+mn-ea"/>
              <a:cs typeface="Georgia"/>
            </a:endParaRPr>
          </a:p>
          <a:p>
            <a:pPr>
              <a:buFont typeface="Wingdings" pitchFamily="2" charset="2"/>
              <a:buNone/>
              <a:defRPr/>
            </a:pPr>
            <a:endParaRPr lang="de-DE" altLang="de-DE" sz="5400" baseline="30000" dirty="0">
              <a:latin typeface="Bell Gothic Black" pitchFamily="2" charset="0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de-DE" altLang="de-DE" sz="5000" baseline="30000" dirty="0">
              <a:latin typeface="Bell Gothic Light" pitchFamily="2" charset="0"/>
              <a:ea typeface="+mn-ea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546" y="6993431"/>
            <a:ext cx="14497653" cy="2028088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280161" y="9758950"/>
            <a:ext cx="242316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6600" dirty="0"/>
              <a:t>Damit wir </a:t>
            </a:r>
            <a:r>
              <a:rPr lang="de-CH" sz="6600" dirty="0" smtClean="0"/>
              <a:t>den Erfolg </a:t>
            </a:r>
            <a:r>
              <a:rPr lang="de-CH" sz="6600" dirty="0"/>
              <a:t>unserer Poster-Aktion </a:t>
            </a:r>
            <a:r>
              <a:rPr lang="de-CH" sz="6600" dirty="0" smtClean="0"/>
              <a:t>einordnen </a:t>
            </a:r>
            <a:r>
              <a:rPr lang="de-CH" sz="6600" dirty="0"/>
              <a:t>können, sind wir auf Euer Feedback angewiesen</a:t>
            </a:r>
            <a:r>
              <a:rPr lang="de-CH" sz="6600" dirty="0" smtClean="0"/>
              <a:t>.</a:t>
            </a:r>
          </a:p>
          <a:p>
            <a:r>
              <a:rPr lang="de-CH" sz="6600" dirty="0" smtClean="0"/>
              <a:t>Bitte </a:t>
            </a:r>
            <a:r>
              <a:rPr lang="de-CH" sz="6600" dirty="0"/>
              <a:t>beantwortet die untenstehenden Fragen, in </a:t>
            </a:r>
            <a:r>
              <a:rPr lang="de-CH" sz="6600" dirty="0" smtClean="0"/>
              <a:t>dem Ihr </a:t>
            </a:r>
            <a:r>
              <a:rPr lang="de-CH" sz="6600" dirty="0"/>
              <a:t>einen </a:t>
            </a:r>
            <a:r>
              <a:rPr lang="de-CH" sz="6600" dirty="0" smtClean="0"/>
              <a:t>farbigen Punkt </a:t>
            </a:r>
            <a:r>
              <a:rPr lang="de-CH" sz="6600" dirty="0"/>
              <a:t>auf der Skala von 0-10 setzt, wobei </a:t>
            </a:r>
            <a:r>
              <a:rPr lang="de-CH" sz="6600" dirty="0" smtClean="0"/>
              <a:t>0 </a:t>
            </a:r>
            <a:r>
              <a:rPr lang="de-CH" sz="6600" dirty="0"/>
              <a:t>der tiefste </a:t>
            </a:r>
            <a:r>
              <a:rPr lang="de-CH" sz="6600" dirty="0" smtClean="0"/>
              <a:t>Wert (gar nicht) </a:t>
            </a:r>
            <a:r>
              <a:rPr lang="de-CH" sz="6600" dirty="0"/>
              <a:t>und 10 der höchste Wert </a:t>
            </a:r>
            <a:r>
              <a:rPr lang="de-CH" sz="6600" dirty="0" smtClean="0"/>
              <a:t>(vollumfänglich) bedeutet.</a:t>
            </a:r>
          </a:p>
          <a:p>
            <a:r>
              <a:rPr lang="de-CH" sz="6600" dirty="0" smtClean="0"/>
              <a:t>Die Auswertungs-Aktion dauert vom </a:t>
            </a:r>
            <a:r>
              <a:rPr lang="de-CH" sz="6600" b="1" dirty="0" smtClean="0"/>
              <a:t>21.04. - 30.04.2021</a:t>
            </a:r>
          </a:p>
          <a:p>
            <a:endParaRPr lang="de-CH" sz="6600" dirty="0"/>
          </a:p>
          <a:p>
            <a:r>
              <a:rPr lang="de-CH" sz="6600" b="1" dirty="0" smtClean="0"/>
              <a:t>Herzlichen </a:t>
            </a:r>
            <a:r>
              <a:rPr lang="de-CH" sz="6600" b="1" dirty="0"/>
              <a:t>Dank für Eure </a:t>
            </a:r>
            <a:r>
              <a:rPr lang="de-CH" sz="6600" b="1" dirty="0" smtClean="0"/>
              <a:t>Mithilfe!</a:t>
            </a:r>
            <a:endParaRPr lang="de-CH" sz="6600" b="1" dirty="0"/>
          </a:p>
          <a:p>
            <a:r>
              <a:rPr lang="de-CH" sz="6600" b="1" dirty="0"/>
              <a:t>Euer </a:t>
            </a:r>
            <a:r>
              <a:rPr lang="de-CH" sz="6600" b="1" dirty="0" err="1"/>
              <a:t>Fachteam</a:t>
            </a:r>
            <a:r>
              <a:rPr lang="de-CH" sz="6600" b="1" dirty="0"/>
              <a:t> DM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7775936" y="10158822"/>
            <a:ext cx="914400" cy="914400"/>
          </a:xfrm>
          <a:prstGeom prst="rect">
            <a:avLst/>
          </a:prstGeom>
          <a:noFill/>
        </p:spPr>
        <p:txBody>
          <a:bodyPr wrap="none" tIns="0" rIns="0" bIns="0" rtlCol="0" anchor="b" anchorCtr="0">
            <a:noAutofit/>
          </a:bodyPr>
          <a:lstStyle/>
          <a:p>
            <a:endParaRPr lang="de-CH" sz="5500" dirty="0" smtClean="0">
              <a:solidFill>
                <a:srgbClr val="FFFFFE"/>
              </a:solidFill>
              <a:latin typeface="Georgia"/>
              <a:cs typeface="Georgia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440397" y="27801467"/>
            <a:ext cx="23911127" cy="1717733"/>
          </a:xfrm>
          <a:prstGeom prst="rect">
            <a:avLst/>
          </a:prstGeom>
          <a:solidFill>
            <a:srgbClr val="92D050"/>
          </a:solidFill>
        </p:spPr>
        <p:txBody>
          <a:bodyPr wrap="square" lIns="288000" tIns="180000" rIns="180000" bIns="180000">
            <a:spAutoFit/>
          </a:bodyPr>
          <a:lstStyle/>
          <a:p>
            <a:pPr lvl="0"/>
            <a:r>
              <a:rPr lang="de-CH" sz="4400" dirty="0" smtClean="0"/>
              <a:t>2. Durch </a:t>
            </a:r>
            <a:r>
              <a:rPr lang="de-CH" sz="4400" dirty="0"/>
              <a:t>die Fachinputs konnte ich mein Wissen zum Thema </a:t>
            </a:r>
            <a:r>
              <a:rPr lang="de-CH" sz="4400" dirty="0" smtClean="0"/>
              <a:t>"evidenzbasierte </a:t>
            </a:r>
            <a:r>
              <a:rPr lang="de-CH" sz="4400" dirty="0"/>
              <a:t>Interventionen zur Unterstützung der Urinausscheidung bei älteren Menschen" erweitern?</a:t>
            </a:r>
          </a:p>
        </p:txBody>
      </p:sp>
      <p:sp>
        <p:nvSpPr>
          <p:cNvPr id="34" name="Rechteck 33"/>
          <p:cNvSpPr/>
          <p:nvPr/>
        </p:nvSpPr>
        <p:spPr>
          <a:xfrm>
            <a:off x="1325882" y="35009303"/>
            <a:ext cx="23911127" cy="1717733"/>
          </a:xfrm>
          <a:prstGeom prst="rect">
            <a:avLst/>
          </a:prstGeom>
          <a:solidFill>
            <a:srgbClr val="92D050"/>
          </a:solidFill>
        </p:spPr>
        <p:txBody>
          <a:bodyPr wrap="square" lIns="288000" tIns="180000" rIns="180000" bIns="180000">
            <a:spAutoFit/>
          </a:bodyPr>
          <a:lstStyle/>
          <a:p>
            <a:pPr lvl="0"/>
            <a:r>
              <a:rPr lang="de-CH" sz="4400" dirty="0" smtClean="0"/>
              <a:t>3. Die </a:t>
            </a:r>
            <a:r>
              <a:rPr lang="de-CH" sz="4400" dirty="0"/>
              <a:t>neuen Erkenntnisse werde ich in die Betreuung geriatrischer Patientinnen und Patienten einfliessen lassen?</a:t>
            </a:r>
          </a:p>
        </p:txBody>
      </p:sp>
      <p:sp>
        <p:nvSpPr>
          <p:cNvPr id="8" name="Rechteck 7"/>
          <p:cNvSpPr/>
          <p:nvPr/>
        </p:nvSpPr>
        <p:spPr>
          <a:xfrm>
            <a:off x="1325883" y="22181793"/>
            <a:ext cx="24025642" cy="53416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Rechteck 34"/>
          <p:cNvSpPr/>
          <p:nvPr/>
        </p:nvSpPr>
        <p:spPr>
          <a:xfrm>
            <a:off x="1394677" y="29797225"/>
            <a:ext cx="23888054" cy="496077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Rechteck 35"/>
          <p:cNvSpPr/>
          <p:nvPr/>
        </p:nvSpPr>
        <p:spPr>
          <a:xfrm>
            <a:off x="1394676" y="36978336"/>
            <a:ext cx="23842333" cy="49194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48511"/>
              </p:ext>
            </p:extLst>
          </p:nvPr>
        </p:nvGraphicFramePr>
        <p:xfrm>
          <a:off x="1415943" y="22258931"/>
          <a:ext cx="23842324" cy="3618589"/>
        </p:xfrm>
        <a:graphic>
          <a:graphicData uri="http://schemas.openxmlformats.org/drawingml/2006/table">
            <a:tbl>
              <a:tblPr firstRow="1" firstCol="1" bandRow="1"/>
              <a:tblGrid>
                <a:gridCol w="1083742">
                  <a:extLst>
                    <a:ext uri="{9D8B030D-6E8A-4147-A177-3AD203B41FA5}">
                      <a16:colId xmlns:a16="http://schemas.microsoft.com/office/drawing/2014/main" val="246512165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37691352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38818202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3222565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700490952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16301800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04738371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48188179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45779139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23113002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19252087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44999228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88261233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53259678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51647988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403581126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95912233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021400812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428641695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8492661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11159626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768072265"/>
                    </a:ext>
                  </a:extLst>
                </a:gridCol>
              </a:tblGrid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940100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011709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995988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279087"/>
                  </a:ext>
                </a:extLst>
              </a:tr>
              <a:tr h="12061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48953"/>
                  </a:ext>
                </a:extLst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382883"/>
              </p:ext>
            </p:extLst>
          </p:nvPr>
        </p:nvGraphicFramePr>
        <p:xfrm>
          <a:off x="1444764" y="29866838"/>
          <a:ext cx="23842324" cy="3618589"/>
        </p:xfrm>
        <a:graphic>
          <a:graphicData uri="http://schemas.openxmlformats.org/drawingml/2006/table">
            <a:tbl>
              <a:tblPr firstRow="1" firstCol="1" bandRow="1"/>
              <a:tblGrid>
                <a:gridCol w="1083742">
                  <a:extLst>
                    <a:ext uri="{9D8B030D-6E8A-4147-A177-3AD203B41FA5}">
                      <a16:colId xmlns:a16="http://schemas.microsoft.com/office/drawing/2014/main" val="246512165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37691352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38818202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3222565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700490952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16301800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04738371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48188179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45779139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23113002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19252087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44999228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88261233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53259678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51647988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403581126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95912233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021400812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428641695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8492661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11159626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768072265"/>
                    </a:ext>
                  </a:extLst>
                </a:gridCol>
              </a:tblGrid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940100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011709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995988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279087"/>
                  </a:ext>
                </a:extLst>
              </a:tr>
              <a:tr h="12061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48953"/>
                  </a:ext>
                </a:extLst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639898"/>
              </p:ext>
            </p:extLst>
          </p:nvPr>
        </p:nvGraphicFramePr>
        <p:xfrm>
          <a:off x="1440397" y="37099932"/>
          <a:ext cx="23842324" cy="3618589"/>
        </p:xfrm>
        <a:graphic>
          <a:graphicData uri="http://schemas.openxmlformats.org/drawingml/2006/table">
            <a:tbl>
              <a:tblPr firstRow="1" firstCol="1" bandRow="1"/>
              <a:tblGrid>
                <a:gridCol w="1083742">
                  <a:extLst>
                    <a:ext uri="{9D8B030D-6E8A-4147-A177-3AD203B41FA5}">
                      <a16:colId xmlns:a16="http://schemas.microsoft.com/office/drawing/2014/main" val="246512165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37691352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38818202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3222565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700490952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16301800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04738371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648188179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45779139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23113002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319252087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44999228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882612333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53259678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51647988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4035811268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95912233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2021400812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4286416954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84926616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111596265"/>
                    </a:ext>
                  </a:extLst>
                </a:gridCol>
                <a:gridCol w="1083742">
                  <a:extLst>
                    <a:ext uri="{9D8B030D-6E8A-4147-A177-3AD203B41FA5}">
                      <a16:colId xmlns:a16="http://schemas.microsoft.com/office/drawing/2014/main" val="1768072265"/>
                    </a:ext>
                  </a:extLst>
                </a:gridCol>
              </a:tblGrid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940100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011709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995988"/>
                  </a:ext>
                </a:extLst>
              </a:tr>
              <a:tr h="60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CH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279087"/>
                  </a:ext>
                </a:extLst>
              </a:tr>
              <a:tr h="12061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de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de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4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senschaftliches Poster">
  <a:themeElements>
    <a:clrScheme name="KSW 1">
      <a:dk1>
        <a:sysClr val="windowText" lastClr="000000"/>
      </a:dk1>
      <a:lt1>
        <a:srgbClr val="007DB7"/>
      </a:lt1>
      <a:dk2>
        <a:srgbClr val="9CC52D"/>
      </a:dk2>
      <a:lt2>
        <a:srgbClr val="EEECE1"/>
      </a:lt2>
      <a:accent1>
        <a:srgbClr val="002538"/>
      </a:accent1>
      <a:accent2>
        <a:srgbClr val="005D96"/>
      </a:accent2>
      <a:accent3>
        <a:srgbClr val="80C3BE"/>
      </a:accent3>
      <a:accent4>
        <a:srgbClr val="CCE9EB"/>
      </a:accent4>
      <a:accent5>
        <a:srgbClr val="F6BC1C"/>
      </a:accent5>
      <a:accent6>
        <a:srgbClr val="DF6421"/>
      </a:accent6>
      <a:hlink>
        <a:srgbClr val="CD003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0" rIns="0" bIns="0" rtlCol="0" anchor="b" anchorCtr="0">
        <a:noAutofit/>
      </a:bodyPr>
      <a:lstStyle>
        <a:defPPr>
          <a:defRPr sz="5500" dirty="0" smtClean="0">
            <a:solidFill>
              <a:srgbClr val="FFFFFE"/>
            </a:solidFill>
            <a:latin typeface="Georgia"/>
            <a:cs typeface="Georgia"/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44EE3B83462469C99BE87333BF7EA" ma:contentTypeVersion="1" ma:contentTypeDescription="Ein neues Dokument erstellen." ma:contentTypeScope="" ma:versionID="14cf046042fc687f880250da628962ee">
  <xsd:schema xmlns:xsd="http://www.w3.org/2001/XMLSchema" xmlns:xs="http://www.w3.org/2001/XMLSchema" xmlns:p="http://schemas.microsoft.com/office/2006/metadata/properties" xmlns:ns2="5c094bca-85ea-4e18-94d6-d92dc2f65e29" targetNamespace="http://schemas.microsoft.com/office/2006/metadata/properties" ma:root="true" ma:fieldsID="d3df3ced5831e55623b7bd01230bed30" ns2:_="">
    <xsd:import namespace="5c094bca-85ea-4e18-94d6-d92dc2f65e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94bca-85ea-4e18-94d6-d92dc2f65e2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5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haltstyp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c094bca-85ea-4e18-94d6-d92dc2f65e29">RP3S2CCPMSKY-54221474-7</_dlc_DocId>
    <_dlc_DocIdUrl xmlns="5c094bca-85ea-4e18-94d6-d92dc2f65e29">
      <Url>https://portal.ksw.ch/dep/dis/marketing/_layouts/15/DocIdRedir.aspx?ID=RP3S2CCPMSKY-54221474-7</Url>
      <Description>RP3S2CCPMSKY-54221474-7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7A939F-76C8-4367-AF7D-0E1B25DA4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094bca-85ea-4e18-94d6-d92dc2f65e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12F042-F06F-47DD-A9AA-73E7533260B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5c094bca-85ea-4e18-94d6-d92dc2f65e29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B8E3A7-C3AE-4CA9-9C34-176B5D688B1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AFE1E0F-F7BD-4D9B-A44F-E4A595F8BCB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Benutzerdefiniert</PresentationFormat>
  <Paragraphs>145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Bell Gothic Black</vt:lpstr>
      <vt:lpstr>Bell Gothic Light</vt:lpstr>
      <vt:lpstr>Calibri</vt:lpstr>
      <vt:lpstr>Calibri Light</vt:lpstr>
      <vt:lpstr>Georgia</vt:lpstr>
      <vt:lpstr>Times New Roman</vt:lpstr>
      <vt:lpstr>Verdana</vt:lpstr>
      <vt:lpstr>Wingdings</vt:lpstr>
      <vt:lpstr>Wissenschaftliches Poster</vt:lpstr>
      <vt:lpstr>PowerPoint-Präsentation</vt:lpstr>
    </vt:vector>
  </TitlesOfParts>
  <Company>Wirz Corporate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Wissenschaftliches Poster 80x120cm</dc:title>
  <dc:creator>Olalia Loraine</dc:creator>
  <cp:lastModifiedBy>Suter-Frey, Daniela, SFD</cp:lastModifiedBy>
  <cp:revision>29</cp:revision>
  <cp:lastPrinted>2021-04-15T09:12:34Z</cp:lastPrinted>
  <dcterms:created xsi:type="dcterms:W3CDTF">2016-11-23T17:06:15Z</dcterms:created>
  <dcterms:modified xsi:type="dcterms:W3CDTF">2021-06-03T11:57:26Z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0x01010081044EE3B83462469C99BE87333BF7EA</vt:lpwstr>
  </property>
  <property fmtid="{D5CDD505-2E9C-101B-9397-08002B2CF9AE}" pid="3" name="_dlc_DocIdItemGuid">
    <vt:lpwstr>99389f50-f009-4e22-9c87-1a2de72f7991</vt:lpwstr>
  </property>
</Properties>
</file>